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77" r:id="rId1"/>
  </p:sldMasterIdLst>
  <p:sldIdLst>
    <p:sldId id="257" r:id="rId2"/>
    <p:sldId id="262" r:id="rId3"/>
    <p:sldId id="259" r:id="rId4"/>
    <p:sldId id="263" r:id="rId5"/>
    <p:sldId id="264" r:id="rId6"/>
    <p:sldId id="266" r:id="rId7"/>
    <p:sldId id="261"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598" autoAdjust="0"/>
    <p:restoredTop sz="92759" autoAdjust="0"/>
  </p:normalViewPr>
  <p:slideViewPr>
    <p:cSldViewPr snapToObjects="1">
      <p:cViewPr varScale="1">
        <p:scale>
          <a:sx n="95" d="100"/>
          <a:sy n="95" d="100"/>
        </p:scale>
        <p:origin x="-728" y="-104"/>
      </p:cViewPr>
      <p:guideLst>
        <p:guide orient="horz" pos="2160"/>
        <p:guide pos="2880"/>
      </p:guideLst>
    </p:cSldViewPr>
  </p:slideViewPr>
  <p:outlineViewPr>
    <p:cViewPr>
      <p:scale>
        <a:sx n="33" d="100"/>
        <a:sy n="33" d="100"/>
      </p:scale>
      <p:origin x="0" y="514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A635F8A-BA5A-134E-9D44-E24979EC3F74}" type="datetimeFigureOut">
              <a:rPr lang="en-US" smtClean="0"/>
              <a:pPr/>
              <a:t>9/30/08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BBB5E19-F10A-4C2F-BF6F-11C513378A2E}"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635F8A-BA5A-134E-9D44-E24979EC3F74}" type="datetimeFigureOut">
              <a:rPr lang="en-US" smtClean="0"/>
              <a:pPr/>
              <a:t>9/30/08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5C4930-8EE2-004B-A339-41C011AD45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635F8A-BA5A-134E-9D44-E24979EC3F74}" type="datetimeFigureOut">
              <a:rPr lang="en-US" smtClean="0"/>
              <a:pPr/>
              <a:t>9/30/08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5C4930-8EE2-004B-A339-41C011AD45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A635F8A-BA5A-134E-9D44-E24979EC3F74}" type="datetimeFigureOut">
              <a:rPr lang="en-US" smtClean="0"/>
              <a:pPr/>
              <a:t>9/30/08</a:t>
            </a:fld>
            <a:endParaRPr lang="en-US"/>
          </a:p>
        </p:txBody>
      </p:sp>
      <p:sp>
        <p:nvSpPr>
          <p:cNvPr id="9" name="Slide Number Placeholder 8"/>
          <p:cNvSpPr>
            <a:spLocks noGrp="1"/>
          </p:cNvSpPr>
          <p:nvPr>
            <p:ph type="sldNum" sz="quarter" idx="15"/>
          </p:nvPr>
        </p:nvSpPr>
        <p:spPr/>
        <p:txBody>
          <a:bodyPr rtlCol="0"/>
          <a:lstStyle/>
          <a:p>
            <a:fld id="{3B5C4930-8EE2-004B-A339-41C011AD454C}"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A635F8A-BA5A-134E-9D44-E24979EC3F74}" type="datetimeFigureOut">
              <a:rPr lang="en-US" smtClean="0"/>
              <a:pPr/>
              <a:t>9/30/08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B5C4930-8EE2-004B-A339-41C011AD45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A635F8A-BA5A-134E-9D44-E24979EC3F74}" type="datetimeFigureOut">
              <a:rPr lang="en-US" smtClean="0"/>
              <a:pPr/>
              <a:t>9/30/08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5C4930-8EE2-004B-A339-41C011AD454C}"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635F8A-BA5A-134E-9D44-E24979EC3F74}" type="datetimeFigureOut">
              <a:rPr lang="en-US" smtClean="0"/>
              <a:pPr/>
              <a:t>9/30/08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5C4930-8EE2-004B-A339-41C011AD454C}"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A635F8A-BA5A-134E-9D44-E24979EC3F74}" type="datetimeFigureOut">
              <a:rPr lang="en-US" smtClean="0"/>
              <a:pPr/>
              <a:t>9/30/08</a:t>
            </a:fld>
            <a:endParaRPr lang="en-US"/>
          </a:p>
        </p:txBody>
      </p:sp>
      <p:sp>
        <p:nvSpPr>
          <p:cNvPr id="7" name="Slide Number Placeholder 6"/>
          <p:cNvSpPr>
            <a:spLocks noGrp="1"/>
          </p:cNvSpPr>
          <p:nvPr>
            <p:ph type="sldNum" sz="quarter" idx="11"/>
          </p:nvPr>
        </p:nvSpPr>
        <p:spPr/>
        <p:txBody>
          <a:bodyPr rtlCol="0"/>
          <a:lstStyle/>
          <a:p>
            <a:fld id="{3B5C4930-8EE2-004B-A339-41C011AD454C}"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635F8A-BA5A-134E-9D44-E24979EC3F74}" type="datetimeFigureOut">
              <a:rPr lang="en-US" smtClean="0"/>
              <a:pPr/>
              <a:t>9/30/08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5C4930-8EE2-004B-A339-41C011AD45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A635F8A-BA5A-134E-9D44-E24979EC3F74}" type="datetimeFigureOut">
              <a:rPr lang="en-US" smtClean="0"/>
              <a:pPr/>
              <a:t>9/30/08</a:t>
            </a:fld>
            <a:endParaRPr lang="en-US"/>
          </a:p>
        </p:txBody>
      </p:sp>
      <p:sp>
        <p:nvSpPr>
          <p:cNvPr id="22" name="Slide Number Placeholder 21"/>
          <p:cNvSpPr>
            <a:spLocks noGrp="1"/>
          </p:cNvSpPr>
          <p:nvPr>
            <p:ph type="sldNum" sz="quarter" idx="15"/>
          </p:nvPr>
        </p:nvSpPr>
        <p:spPr/>
        <p:txBody>
          <a:bodyPr rtlCol="0"/>
          <a:lstStyle/>
          <a:p>
            <a:fld id="{3B5C4930-8EE2-004B-A339-41C011AD454C}"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A635F8A-BA5A-134E-9D44-E24979EC3F74}" type="datetimeFigureOut">
              <a:rPr lang="en-US" smtClean="0"/>
              <a:pPr/>
              <a:t>9/30/08</a:t>
            </a:fld>
            <a:endParaRPr lang="en-US"/>
          </a:p>
        </p:txBody>
      </p:sp>
      <p:sp>
        <p:nvSpPr>
          <p:cNvPr id="18" name="Slide Number Placeholder 17"/>
          <p:cNvSpPr>
            <a:spLocks noGrp="1"/>
          </p:cNvSpPr>
          <p:nvPr>
            <p:ph type="sldNum" sz="quarter" idx="11"/>
          </p:nvPr>
        </p:nvSpPr>
        <p:spPr/>
        <p:txBody>
          <a:bodyPr rtlCol="0"/>
          <a:lstStyle/>
          <a:p>
            <a:fld id="{3B5C4930-8EE2-004B-A339-41C011AD454C}"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A635F8A-BA5A-134E-9D44-E24979EC3F74}" type="datetimeFigureOut">
              <a:rPr lang="en-US" smtClean="0"/>
              <a:pPr/>
              <a:t>9/30/08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B5C4930-8EE2-004B-A339-41C011AD45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31794"/>
            <a:ext cx="8839293" cy="784411"/>
          </a:xfrm>
        </p:spPr>
        <p:txBody>
          <a:bodyPr>
            <a:noAutofit/>
          </a:bodyPr>
          <a:lstStyle/>
          <a:p>
            <a:pPr algn="ctr"/>
            <a:r>
              <a:rPr lang="en-US" sz="4000" b="0" dirty="0" smtClean="0">
                <a:solidFill>
                  <a:schemeClr val="accent1">
                    <a:lumMod val="75000"/>
                  </a:schemeClr>
                </a:solidFill>
                <a:latin typeface="American Typewriter"/>
                <a:cs typeface="American Typewriter"/>
              </a:rPr>
              <a:t>September 30, K12 ESOL</a:t>
            </a:r>
            <a:br>
              <a:rPr lang="en-US" sz="4000" b="0" dirty="0" smtClean="0">
                <a:solidFill>
                  <a:schemeClr val="accent1">
                    <a:lumMod val="75000"/>
                  </a:schemeClr>
                </a:solidFill>
                <a:latin typeface="American Typewriter"/>
                <a:cs typeface="American Typewriter"/>
              </a:rPr>
            </a:br>
            <a:r>
              <a:rPr lang="en-US" sz="4000" b="0" dirty="0" smtClean="0">
                <a:solidFill>
                  <a:schemeClr val="accent1">
                    <a:lumMod val="75000"/>
                  </a:schemeClr>
                </a:solidFill>
                <a:latin typeface="American Typewriter"/>
                <a:cs typeface="American Typewriter"/>
              </a:rPr>
              <a:t>Good </a:t>
            </a:r>
            <a:r>
              <a:rPr lang="en-US" sz="4000" b="0" dirty="0" smtClean="0">
                <a:solidFill>
                  <a:schemeClr val="accent1">
                    <a:lumMod val="75000"/>
                  </a:schemeClr>
                </a:solidFill>
                <a:latin typeface="American Typewriter"/>
                <a:cs typeface="American Typewriter"/>
              </a:rPr>
              <a:t>Morning</a:t>
            </a:r>
            <a:r>
              <a:rPr lang="en-US" sz="4000" b="0" dirty="0" smtClean="0">
                <a:solidFill>
                  <a:schemeClr val="accent1">
                    <a:lumMod val="75000"/>
                  </a:schemeClr>
                </a:solidFill>
                <a:latin typeface="American Typewriter"/>
                <a:cs typeface="American Typewriter"/>
              </a:rPr>
              <a:t>!</a:t>
            </a:r>
            <a:br>
              <a:rPr lang="en-US" sz="4000" b="0" dirty="0" smtClean="0">
                <a:solidFill>
                  <a:schemeClr val="accent1">
                    <a:lumMod val="75000"/>
                  </a:schemeClr>
                </a:solidFill>
                <a:latin typeface="American Typewriter"/>
                <a:cs typeface="American Typewriter"/>
              </a:rPr>
            </a:br>
            <a:r>
              <a:rPr lang="en-US" sz="4000" b="0" dirty="0" smtClean="0">
                <a:solidFill>
                  <a:schemeClr val="accent1">
                    <a:lumMod val="75000"/>
                  </a:schemeClr>
                </a:solidFill>
                <a:latin typeface="American Typewriter"/>
                <a:cs typeface="American Typewriter"/>
              </a:rPr>
              <a:t>8:30 – 9:30</a:t>
            </a:r>
            <a:endParaRPr lang="en-US" sz="4000" b="0" dirty="0">
              <a:solidFill>
                <a:schemeClr val="accent1">
                  <a:lumMod val="75000"/>
                </a:schemeClr>
              </a:solidFill>
              <a:latin typeface="American Typewriter"/>
              <a:cs typeface="American Typewriter"/>
            </a:endParaRPr>
          </a:p>
        </p:txBody>
      </p:sp>
      <p:sp>
        <p:nvSpPr>
          <p:cNvPr id="3" name="Subtitle 2"/>
          <p:cNvSpPr>
            <a:spLocks noGrp="1"/>
          </p:cNvSpPr>
          <p:nvPr>
            <p:ph type="subTitle" idx="1"/>
          </p:nvPr>
        </p:nvSpPr>
        <p:spPr>
          <a:xfrm>
            <a:off x="2438400" y="1981200"/>
            <a:ext cx="6705600" cy="5006789"/>
          </a:xfrm>
        </p:spPr>
        <p:txBody>
          <a:bodyPr>
            <a:normAutofit/>
          </a:bodyPr>
          <a:lstStyle/>
          <a:p>
            <a:pPr marL="457200" indent="-457200">
              <a:buFont typeface="+mj-lt"/>
              <a:buAutoNum type="arabicPeriod"/>
            </a:pPr>
            <a:r>
              <a:rPr lang="en-US" sz="2800" dirty="0" smtClean="0">
                <a:solidFill>
                  <a:schemeClr val="tx1"/>
                </a:solidFill>
              </a:rPr>
              <a:t>Norms</a:t>
            </a:r>
            <a:endParaRPr lang="en-US" sz="2800" dirty="0" smtClean="0">
              <a:solidFill>
                <a:schemeClr val="tx1"/>
              </a:solidFill>
            </a:endParaRPr>
          </a:p>
          <a:p>
            <a:pPr marL="457200" indent="-457200">
              <a:buFont typeface="+mj-lt"/>
              <a:buAutoNum type="arabicPeriod"/>
            </a:pPr>
            <a:r>
              <a:rPr lang="en-US" sz="2800" dirty="0" smtClean="0">
                <a:solidFill>
                  <a:schemeClr val="tx1"/>
                </a:solidFill>
              </a:rPr>
              <a:t>Division </a:t>
            </a:r>
            <a:r>
              <a:rPr lang="en-US" sz="2800" dirty="0" smtClean="0">
                <a:solidFill>
                  <a:schemeClr val="tx1"/>
                </a:solidFill>
              </a:rPr>
              <a:t>check in: your year so far…</a:t>
            </a:r>
          </a:p>
          <a:p>
            <a:pPr marL="457200" indent="-457200">
              <a:buFont typeface="+mj-lt"/>
              <a:buAutoNum type="arabicPeriod"/>
            </a:pPr>
            <a:r>
              <a:rPr lang="en-US" sz="2800" dirty="0" smtClean="0">
                <a:solidFill>
                  <a:schemeClr val="tx1"/>
                </a:solidFill>
              </a:rPr>
              <a:t>SMART goals reminder</a:t>
            </a:r>
          </a:p>
          <a:p>
            <a:pPr marL="457200" indent="-457200">
              <a:buFont typeface="+mj-lt"/>
              <a:buAutoNum type="arabicPeriod"/>
            </a:pPr>
            <a:r>
              <a:rPr lang="en-US" sz="2800" dirty="0" err="1" smtClean="0">
                <a:solidFill>
                  <a:schemeClr val="tx1"/>
                </a:solidFill>
              </a:rPr>
              <a:t>PowerSchool</a:t>
            </a:r>
            <a:r>
              <a:rPr lang="en-US" sz="2800" dirty="0" smtClean="0">
                <a:solidFill>
                  <a:schemeClr val="tx1"/>
                </a:solidFill>
              </a:rPr>
              <a:t> update</a:t>
            </a:r>
          </a:p>
          <a:p>
            <a:pPr marL="457200" indent="-457200">
              <a:buFont typeface="+mj-lt"/>
              <a:buAutoNum type="arabicPeriod"/>
            </a:pPr>
            <a:r>
              <a:rPr lang="en-US" sz="2800" dirty="0" smtClean="0">
                <a:solidFill>
                  <a:schemeClr val="tx1"/>
                </a:solidFill>
              </a:rPr>
              <a:t>Atlas</a:t>
            </a:r>
          </a:p>
          <a:p>
            <a:pPr marL="457200" indent="-457200">
              <a:buFont typeface="+mj-lt"/>
              <a:buAutoNum type="arabicPeriod"/>
            </a:pPr>
            <a:r>
              <a:rPr lang="en-US" sz="2800" dirty="0" smtClean="0">
                <a:solidFill>
                  <a:schemeClr val="tx1"/>
                </a:solidFill>
              </a:rPr>
              <a:t>Text activity?</a:t>
            </a:r>
            <a:endParaRPr lang="en-US" sz="2800" dirty="0" smtClean="0">
              <a:solidFill>
                <a:schemeClr val="tx1"/>
              </a:solidFill>
            </a:endParaRPr>
          </a:p>
          <a:p>
            <a:pPr marL="457200" indent="-457200">
              <a:buFont typeface="+mj-lt"/>
              <a:buAutoNum type="arabicPeriod"/>
            </a:pPr>
            <a:r>
              <a:rPr lang="en-US" sz="2800" dirty="0" smtClean="0">
                <a:solidFill>
                  <a:schemeClr val="tx1"/>
                </a:solidFill>
              </a:rPr>
              <a:t>Your goals for the </a:t>
            </a:r>
            <a:r>
              <a:rPr lang="en-US" sz="2800" dirty="0" smtClean="0">
                <a:solidFill>
                  <a:schemeClr val="tx1"/>
                </a:solidFill>
              </a:rPr>
              <a:t>day</a:t>
            </a:r>
          </a:p>
          <a:p>
            <a:pPr marL="457200" indent="-457200">
              <a:buFont typeface="+mj-lt"/>
              <a:buAutoNum type="arabicPeriod"/>
            </a:pPr>
            <a:endParaRPr lang="en-US" sz="2400" b="1" dirty="0" smtClean="0">
              <a:solidFill>
                <a:schemeClr val="tx1"/>
              </a:solidFill>
            </a:endParaRPr>
          </a:p>
          <a:p>
            <a:pPr marL="457200" indent="-457200"/>
            <a:endParaRPr lang="en-US" sz="2400" b="1" dirty="0" smtClean="0"/>
          </a:p>
          <a:p>
            <a:pPr marL="457200" indent="-457200">
              <a:buAutoNum type="arabicPeriod"/>
            </a:pPr>
            <a:endParaRPr lang="en-US" sz="2400" dirty="0" smtClean="0"/>
          </a:p>
          <a:p>
            <a:pPr marL="457200" indent="-457200">
              <a:buFont typeface="Arial"/>
              <a:buChar char="•"/>
            </a:pPr>
            <a:endParaRPr lang="en-US" dirty="0" smtClean="0"/>
          </a:p>
          <a:p>
            <a:pPr marL="457200" indent="-457200" algn="l"/>
            <a:endParaRPr lang="en-US" dirty="0" smtClean="0"/>
          </a:p>
          <a:p>
            <a:pPr marL="457200" indent="-457200" algn="l"/>
            <a:endParaRPr lang="en-US" dirty="0" smtClean="0"/>
          </a:p>
          <a:p>
            <a:pPr marL="457200" indent="-457200" algn="l"/>
            <a:endParaRPr lang="en-US" dirty="0" smtClean="0"/>
          </a:p>
          <a:p>
            <a:pPr marL="457200" indent="-457200">
              <a:buFont typeface="Arial"/>
              <a:buChar char="•"/>
            </a:pPr>
            <a:endParaRPr lang="en-US" dirty="0" smtClean="0"/>
          </a:p>
          <a:p>
            <a:pPr marL="457200" indent="-457200">
              <a:buFont typeface="Arial"/>
              <a:buChar char="•"/>
            </a:pPr>
            <a:endParaRPr lang="en-US" dirty="0" smtClean="0"/>
          </a:p>
          <a:p>
            <a:pPr marL="457200" indent="-457200">
              <a:buFont typeface="Arial"/>
              <a:buChar char="•"/>
            </a:pPr>
            <a:endParaRPr lang="en-US" dirty="0" smtClean="0"/>
          </a:p>
          <a:p>
            <a:pPr marL="457200" indent="-457200">
              <a:buAutoNum type="arabicPeriod"/>
            </a:pPr>
            <a:endParaRPr lang="en-US" dirty="0" smtClean="0"/>
          </a:p>
          <a:p>
            <a:pPr marL="457200" indent="-457200"/>
            <a:endParaRPr lang="en-US" dirty="0" smtClean="0"/>
          </a:p>
          <a:p>
            <a:pPr marL="457200" indent="-457200"/>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Norms</a:t>
            </a:r>
            <a:endParaRPr lang="en-US" dirty="0"/>
          </a:p>
        </p:txBody>
      </p:sp>
      <p:sp>
        <p:nvSpPr>
          <p:cNvPr id="3" name="Content Placeholder 2"/>
          <p:cNvSpPr>
            <a:spLocks noGrp="1"/>
          </p:cNvSpPr>
          <p:nvPr>
            <p:ph sz="quarter" idx="1"/>
          </p:nvPr>
        </p:nvSpPr>
        <p:spPr/>
        <p:txBody>
          <a:bodyPr>
            <a:normAutofit/>
          </a:bodyPr>
          <a:lstStyle/>
          <a:p>
            <a:r>
              <a:rPr lang="en-US" dirty="0" smtClean="0"/>
              <a:t>Assume best intent – be positive</a:t>
            </a:r>
          </a:p>
          <a:p>
            <a:r>
              <a:rPr lang="en-US" dirty="0" smtClean="0"/>
              <a:t>Step up (and step down) to the buffet (volunteer when it’s timely)</a:t>
            </a:r>
          </a:p>
          <a:p>
            <a:r>
              <a:rPr lang="en-US" dirty="0" smtClean="0"/>
              <a:t>Make space, listen and reflect – allow for individual and cross-river differences</a:t>
            </a:r>
          </a:p>
          <a:p>
            <a:r>
              <a:rPr lang="en-US" dirty="0" smtClean="0"/>
              <a:t>Seek knowledge as we evolve and embrace new ideas</a:t>
            </a:r>
          </a:p>
          <a:p>
            <a:r>
              <a:rPr lang="en-US" dirty="0" smtClean="0"/>
              <a:t>Express opinions and ask questions safely</a:t>
            </a:r>
          </a:p>
          <a:p>
            <a:r>
              <a:rPr lang="en-US" dirty="0" smtClean="0"/>
              <a:t>Build upon foundations – use what exists and remember to look at all that we have accomplished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467600" cy="1143000"/>
          </a:xfrm>
        </p:spPr>
        <p:txBody>
          <a:bodyPr/>
          <a:lstStyle/>
          <a:p>
            <a:r>
              <a:rPr lang="en-US" dirty="0" smtClean="0"/>
              <a:t>SMART Goals (from Aug 18)	</a:t>
            </a:r>
            <a:endParaRPr lang="en-US" dirty="0"/>
          </a:p>
        </p:txBody>
      </p:sp>
      <p:sp>
        <p:nvSpPr>
          <p:cNvPr id="3" name="Content Placeholder 2"/>
          <p:cNvSpPr>
            <a:spLocks noGrp="1"/>
          </p:cNvSpPr>
          <p:nvPr>
            <p:ph sz="quarter" idx="1"/>
          </p:nvPr>
        </p:nvSpPr>
        <p:spPr/>
        <p:txBody>
          <a:bodyPr>
            <a:normAutofit/>
          </a:bodyPr>
          <a:lstStyle/>
          <a:p>
            <a:r>
              <a:rPr lang="en-US" dirty="0" smtClean="0"/>
              <a:t> </a:t>
            </a:r>
            <a:r>
              <a:rPr lang="en-US" b="1" dirty="0" smtClean="0"/>
              <a:t>Elementary School: </a:t>
            </a:r>
            <a:r>
              <a:rPr lang="en-US" dirty="0" smtClean="0"/>
              <a:t>Establish and align placement /exit criteria by the end of April 2009. The criteria will use common language and include reporting procedures for communicating with students, parents, colleagues and administration. This goal will ensure appropriate ESOL support for every student and improve transparency</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467600" cy="1143000"/>
          </a:xfrm>
        </p:spPr>
        <p:txBody>
          <a:bodyPr/>
          <a:lstStyle/>
          <a:p>
            <a:r>
              <a:rPr lang="en-US" dirty="0" smtClean="0"/>
              <a:t>SMART Goals (from Aug 18)	</a:t>
            </a:r>
            <a:endParaRPr lang="en-US" dirty="0"/>
          </a:p>
        </p:txBody>
      </p:sp>
      <p:sp>
        <p:nvSpPr>
          <p:cNvPr id="3" name="Content Placeholder 2"/>
          <p:cNvSpPr>
            <a:spLocks noGrp="1"/>
          </p:cNvSpPr>
          <p:nvPr>
            <p:ph sz="quarter" idx="1"/>
          </p:nvPr>
        </p:nvSpPr>
        <p:spPr/>
        <p:txBody>
          <a:bodyPr>
            <a:normAutofit/>
          </a:bodyPr>
          <a:lstStyle/>
          <a:p>
            <a:r>
              <a:rPr lang="en-US" dirty="0" smtClean="0"/>
              <a:t> </a:t>
            </a:r>
            <a:r>
              <a:rPr lang="en-US" b="1" dirty="0" smtClean="0"/>
              <a:t>Middle School</a:t>
            </a:r>
            <a:r>
              <a:rPr lang="en-US" dirty="0" smtClean="0"/>
              <a:t>: Articulate the skills and outcomes (grade level benchmarks) that are required for students and then use Atlas to document these each quarter, based upon core subject units. This documentation will allow us to have a consistent framework vertically and cross-campus. Each ESOL teacher will document his/her program for one CORE subject by the end of the year.</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467600" cy="1143000"/>
          </a:xfrm>
        </p:spPr>
        <p:txBody>
          <a:bodyPr/>
          <a:lstStyle/>
          <a:p>
            <a:r>
              <a:rPr lang="en-US" dirty="0" smtClean="0"/>
              <a:t>SMART Goals (from Aug 18)	</a:t>
            </a:r>
            <a:endParaRPr lang="en-US" dirty="0"/>
          </a:p>
        </p:txBody>
      </p:sp>
      <p:sp>
        <p:nvSpPr>
          <p:cNvPr id="3" name="Content Placeholder 2"/>
          <p:cNvSpPr>
            <a:spLocks noGrp="1"/>
          </p:cNvSpPr>
          <p:nvPr>
            <p:ph sz="quarter" idx="1"/>
          </p:nvPr>
        </p:nvSpPr>
        <p:spPr/>
        <p:txBody>
          <a:bodyPr>
            <a:normAutofit/>
          </a:bodyPr>
          <a:lstStyle/>
          <a:p>
            <a:r>
              <a:rPr lang="en-US" dirty="0" smtClean="0"/>
              <a:t> </a:t>
            </a:r>
            <a:r>
              <a:rPr lang="en-US" b="1" dirty="0" smtClean="0"/>
              <a:t>High School: </a:t>
            </a:r>
            <a:r>
              <a:rPr lang="en-US" dirty="0" smtClean="0"/>
              <a:t>Embed professional development to support </a:t>
            </a:r>
            <a:r>
              <a:rPr lang="en-US" dirty="0" err="1" smtClean="0"/>
              <a:t>ELLs</a:t>
            </a:r>
            <a:r>
              <a:rPr lang="en-US" dirty="0" smtClean="0"/>
              <a:t> into daily life of SAS teachers. Share strategies as a high school ESOL team each quarter. Options may include: PEC portfolio, Plymouth State credit, staff meeting mini-workshops, co-teaching, demonstration teaching, weekly emails, peer coaching.</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467600" cy="1143000"/>
          </a:xfrm>
        </p:spPr>
        <p:txBody>
          <a:bodyPr/>
          <a:lstStyle/>
          <a:p>
            <a:r>
              <a:rPr lang="en-US" dirty="0" smtClean="0"/>
              <a:t>Power School</a:t>
            </a:r>
            <a:endParaRPr lang="en-US" dirty="0"/>
          </a:p>
        </p:txBody>
      </p:sp>
      <p:sp>
        <p:nvSpPr>
          <p:cNvPr id="3" name="Content Placeholder 2"/>
          <p:cNvSpPr>
            <a:spLocks noGrp="1"/>
          </p:cNvSpPr>
          <p:nvPr>
            <p:ph sz="quarter" idx="1"/>
          </p:nvPr>
        </p:nvSpPr>
        <p:spPr/>
        <p:txBody>
          <a:bodyPr>
            <a:normAutofit/>
          </a:bodyPr>
          <a:lstStyle/>
          <a:p>
            <a:r>
              <a:rPr lang="en-US" dirty="0" smtClean="0"/>
              <a:t> </a:t>
            </a:r>
            <a:r>
              <a:rPr lang="en-US" b="1" dirty="0" smtClean="0"/>
              <a:t>Currently developing two “views”</a:t>
            </a:r>
          </a:p>
          <a:p>
            <a:pPr lvl="1"/>
            <a:r>
              <a:rPr lang="en-US" b="1" dirty="0" smtClean="0"/>
              <a:t>Profile</a:t>
            </a:r>
          </a:p>
          <a:p>
            <a:pPr lvl="1"/>
            <a:r>
              <a:rPr lang="en-US" b="1" dirty="0" smtClean="0"/>
              <a:t>List</a:t>
            </a:r>
          </a:p>
          <a:p>
            <a:r>
              <a:rPr lang="en-US" b="1" dirty="0" smtClean="0"/>
              <a:t> Data will transfer in October and we will test views</a:t>
            </a:r>
          </a:p>
          <a:p>
            <a:r>
              <a:rPr lang="en-US" b="1" dirty="0" smtClean="0"/>
              <a:t>Many r</a:t>
            </a:r>
            <a:r>
              <a:rPr lang="en-US" b="1" dirty="0" smtClean="0"/>
              <a:t>eport templates will be available to use or adapt – or we can create our own</a:t>
            </a:r>
          </a:p>
          <a:p>
            <a:r>
              <a:rPr lang="en-US" b="1" dirty="0" smtClean="0"/>
              <a:t>Go live first week of </a:t>
            </a:r>
            <a:r>
              <a:rPr lang="en-US" b="1" dirty="0" smtClean="0"/>
              <a:t>January!</a:t>
            </a:r>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a:t>
            </a:r>
            <a:endParaRPr lang="en-US" dirty="0"/>
          </a:p>
        </p:txBody>
      </p:sp>
      <p:sp>
        <p:nvSpPr>
          <p:cNvPr id="3" name="Content Placeholder 2"/>
          <p:cNvSpPr>
            <a:spLocks noGrp="1"/>
          </p:cNvSpPr>
          <p:nvPr>
            <p:ph sz="quarter" idx="1"/>
          </p:nvPr>
        </p:nvSpPr>
        <p:spPr/>
        <p:txBody>
          <a:bodyPr/>
          <a:lstStyle/>
          <a:p>
            <a:r>
              <a:rPr lang="en-US" i="1" dirty="0" smtClean="0"/>
              <a:t>The </a:t>
            </a:r>
            <a:r>
              <a:rPr lang="en-US" i="1" dirty="0" smtClean="0"/>
              <a:t>aim is to forge strong links between what we say we teach, what we teach, and what is learned. </a:t>
            </a:r>
            <a:r>
              <a:rPr lang="en-US" dirty="0" smtClean="0"/>
              <a:t>(from Lynne) </a:t>
            </a:r>
            <a:endParaRPr lang="en-US" i="1" dirty="0" smtClean="0"/>
          </a:p>
          <a:p>
            <a:r>
              <a:rPr lang="en-US" dirty="0" smtClean="0"/>
              <a:t>Pull out – skills, units, resources, but</a:t>
            </a:r>
            <a:r>
              <a:rPr lang="en-US" dirty="0" smtClean="0"/>
              <a:t> </a:t>
            </a:r>
            <a:r>
              <a:rPr lang="en-US" u="sng" dirty="0" smtClean="0"/>
              <a:t>not</a:t>
            </a:r>
            <a:r>
              <a:rPr lang="en-US" dirty="0" smtClean="0"/>
              <a:t> S </a:t>
            </a:r>
            <a:r>
              <a:rPr lang="en-US" dirty="0" smtClean="0"/>
              <a:t>&amp; B</a:t>
            </a:r>
          </a:p>
          <a:p>
            <a:r>
              <a:rPr lang="en-US" dirty="0" smtClean="0"/>
              <a:t>Push in:</a:t>
            </a:r>
          </a:p>
          <a:p>
            <a:pPr lvl="1"/>
            <a:r>
              <a:rPr lang="en-US" dirty="0" smtClean="0"/>
              <a:t>Is there a collaborative map at your grade level?</a:t>
            </a:r>
          </a:p>
          <a:p>
            <a:pPr lvl="1"/>
            <a:r>
              <a:rPr lang="en-US" dirty="0" smtClean="0"/>
              <a:t>How can you best link with core teachers?</a:t>
            </a:r>
          </a:p>
          <a:p>
            <a:pPr lvl="1"/>
            <a:r>
              <a:rPr lang="en-US" dirty="0" smtClean="0"/>
              <a:t>Should we request an ELL category on the unit template?</a:t>
            </a:r>
          </a:p>
          <a:p>
            <a:r>
              <a:rPr lang="en-US" dirty="0" smtClean="0"/>
              <a:t>How can Atlas best serve our department needs?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sz="4000" dirty="0" smtClean="0"/>
              <a:t>Three</a:t>
            </a:r>
            <a:r>
              <a:rPr lang="en-US" dirty="0" smtClean="0"/>
              <a:t> </a:t>
            </a:r>
            <a:r>
              <a:rPr lang="en-US" sz="4000" dirty="0" smtClean="0"/>
              <a:t>A</a:t>
            </a:r>
            <a:r>
              <a:rPr lang="en-US" dirty="0" smtClean="0"/>
              <a:t>s” Text Protocol</a:t>
            </a:r>
            <a:endParaRPr lang="en-US" dirty="0"/>
          </a:p>
        </p:txBody>
      </p:sp>
      <p:sp>
        <p:nvSpPr>
          <p:cNvPr id="3" name="Content Placeholder 2"/>
          <p:cNvSpPr>
            <a:spLocks noGrp="1"/>
          </p:cNvSpPr>
          <p:nvPr>
            <p:ph sz="quarter" idx="1"/>
          </p:nvPr>
        </p:nvSpPr>
        <p:spPr>
          <a:xfrm>
            <a:off x="457200" y="1600200"/>
            <a:ext cx="8686800" cy="4873752"/>
          </a:xfrm>
        </p:spPr>
        <p:txBody>
          <a:bodyPr/>
          <a:lstStyle/>
          <a:p>
            <a:r>
              <a:rPr lang="en-US" dirty="0" smtClean="0"/>
              <a:t>Read text and discuss in small groups.  </a:t>
            </a:r>
          </a:p>
          <a:p>
            <a:r>
              <a:rPr lang="en-US" dirty="0" smtClean="0"/>
              <a:t>Each person will have </a:t>
            </a:r>
            <a:r>
              <a:rPr lang="en-US" dirty="0" smtClean="0"/>
              <a:t>one minute to share – others will not discuss, only listen.  </a:t>
            </a:r>
          </a:p>
          <a:p>
            <a:r>
              <a:rPr lang="en-US" dirty="0" smtClean="0"/>
              <a:t>If you don’t need </a:t>
            </a:r>
            <a:r>
              <a:rPr lang="en-US" dirty="0" smtClean="0"/>
              <a:t>a whole minute, then silence is OK.</a:t>
            </a:r>
            <a:endParaRPr lang="en-US" dirty="0" smtClean="0"/>
          </a:p>
          <a:p>
            <a:endParaRPr lang="en-US" dirty="0" smtClean="0"/>
          </a:p>
          <a:p>
            <a:r>
              <a:rPr lang="en-US" dirty="0" smtClean="0"/>
              <a:t>1</a:t>
            </a:r>
            <a:r>
              <a:rPr lang="en-US" baseline="30000" dirty="0" smtClean="0"/>
              <a:t>st</a:t>
            </a:r>
            <a:r>
              <a:rPr lang="en-US" dirty="0" smtClean="0"/>
              <a:t> A = “Agree” – With what do you agree?</a:t>
            </a:r>
          </a:p>
          <a:p>
            <a:r>
              <a:rPr lang="en-US" dirty="0" smtClean="0"/>
              <a:t>2</a:t>
            </a:r>
            <a:r>
              <a:rPr lang="en-US" baseline="30000" dirty="0" smtClean="0"/>
              <a:t>nd</a:t>
            </a:r>
            <a:r>
              <a:rPr lang="en-US" dirty="0" smtClean="0"/>
              <a:t> A = Argue – With wha</a:t>
            </a:r>
            <a:r>
              <a:rPr lang="en-US" dirty="0" smtClean="0"/>
              <a:t>t do you disagree?</a:t>
            </a:r>
            <a:endParaRPr lang="en-US" dirty="0" smtClean="0"/>
          </a:p>
          <a:p>
            <a:r>
              <a:rPr lang="en-US" dirty="0" smtClean="0"/>
              <a:t>3</a:t>
            </a:r>
            <a:r>
              <a:rPr lang="en-US" baseline="30000" dirty="0" smtClean="0"/>
              <a:t>rd</a:t>
            </a:r>
            <a:r>
              <a:rPr lang="en-US" dirty="0" smtClean="0"/>
              <a:t> A = Aspire – What hopes/goals come to mind?</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2028</TotalTime>
  <Words>527</Words>
  <Application>Microsoft Macintosh PowerPoint</Application>
  <PresentationFormat>On-screen Show (4:3)</PresentationFormat>
  <Paragraphs>60</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Oriel</vt:lpstr>
      <vt:lpstr>September 30, K12 ESOL Good Morning! 8:30 – 9:30</vt:lpstr>
      <vt:lpstr>Norms</vt:lpstr>
      <vt:lpstr>SMART Goals (from Aug 18) </vt:lpstr>
      <vt:lpstr>SMART Goals (from Aug 18) </vt:lpstr>
      <vt:lpstr>SMART Goals (from Aug 18) </vt:lpstr>
      <vt:lpstr>Power School</vt:lpstr>
      <vt:lpstr>ATLAS</vt:lpstr>
      <vt:lpstr>“Three As” Text Protocol</vt:lpstr>
    </vt:vector>
  </TitlesOfParts>
  <Company>sas</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ESOL Flex: What should I do?</dc:title>
  <dc:creator>teacher</dc:creator>
  <cp:lastModifiedBy>teacher</cp:lastModifiedBy>
  <cp:revision>18</cp:revision>
  <dcterms:created xsi:type="dcterms:W3CDTF">2008-09-29T23:18:03Z</dcterms:created>
  <dcterms:modified xsi:type="dcterms:W3CDTF">2008-09-30T07:03:53Z</dcterms:modified>
</cp:coreProperties>
</file>